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Eastman Alt Pack" charset="1" panose="00000500000000000000"/>
      <p:regular r:id="rId12"/>
    </p:embeddedFont>
    <p:embeddedFont>
      <p:font typeface="Eastman Alt Pack Bold" charset="1" panose="00000800000000000000"/>
      <p:regular r:id="rId13"/>
    </p:embeddedFont>
    <p:embeddedFont>
      <p:font typeface="Eastman Alt Pack Italics" charset="1" panose="00000500000000000000"/>
      <p:regular r:id="rId14"/>
    </p:embeddedFont>
    <p:embeddedFont>
      <p:font typeface="Eastman Alt Pack Bold Italics" charset="1" panose="00000800000000000000"/>
      <p:regular r:id="rId15"/>
    </p:embeddedFont>
    <p:embeddedFont>
      <p:font typeface="Quicksand" charset="1" panose="00000500000000000000"/>
      <p:regular r:id="rId16"/>
    </p:embeddedFont>
    <p:embeddedFont>
      <p:font typeface="Quicksand Bold" charset="1" panose="00000800000000000000"/>
      <p:regular r:id="rId17"/>
    </p:embeddedFont>
    <p:embeddedFont>
      <p:font typeface="Quicksand Light" charset="1" panose="00000400000000000000"/>
      <p:regular r:id="rId18"/>
    </p:embeddedFont>
    <p:embeddedFont>
      <p:font typeface="Quicksand Medium" charset="1" panose="0000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1292979" y="640080"/>
            <a:ext cx="15702042" cy="843915"/>
          </a:xfrm>
          <a:prstGeom prst="rect">
            <a:avLst/>
          </a:prstGeom>
        </p:spPr>
        <p:txBody>
          <a:bodyPr anchor="t" rtlCol="false" tIns="0" lIns="0" bIns="0" rIns="0">
            <a:spAutoFit/>
          </a:bodyPr>
          <a:lstStyle/>
          <a:p>
            <a:pPr algn="ctr">
              <a:lnSpc>
                <a:spcPts val="6479"/>
              </a:lnSpc>
            </a:pPr>
            <a:r>
              <a:rPr lang="en-US" sz="5999">
                <a:solidFill>
                  <a:srgbClr val="FFFFFF"/>
                </a:solidFill>
                <a:latin typeface="Eastman Alt Pack Bold"/>
              </a:rPr>
              <a:t>Pemrograman Berorientasi Objek</a:t>
            </a:r>
          </a:p>
        </p:txBody>
      </p:sp>
      <p:grpSp>
        <p:nvGrpSpPr>
          <p:cNvPr name="Group 4" id="4"/>
          <p:cNvGrpSpPr/>
          <p:nvPr/>
        </p:nvGrpSpPr>
        <p:grpSpPr>
          <a:xfrm rot="0">
            <a:off x="12976345" y="1855959"/>
            <a:ext cx="1872422" cy="18724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BAFDB"/>
            </a:solidFill>
          </p:spPr>
        </p:sp>
        <p:sp>
          <p:nvSpPr>
            <p:cNvPr name="TextBox 6" id="6"/>
            <p:cNvSpPr txBox="true"/>
            <p:nvPr/>
          </p:nvSpPr>
          <p:spPr>
            <a:xfrm>
              <a:off x="88900" y="50800"/>
              <a:ext cx="635000" cy="6731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341554" y="2221167"/>
            <a:ext cx="1142005" cy="1142005"/>
          </a:xfrm>
          <a:custGeom>
            <a:avLst/>
            <a:gdLst/>
            <a:ahLst/>
            <a:cxnLst/>
            <a:rect r="r" b="b" t="t" l="l"/>
            <a:pathLst>
              <a:path h="1142005" w="1142005">
                <a:moveTo>
                  <a:pt x="0" y="0"/>
                </a:moveTo>
                <a:lnTo>
                  <a:pt x="1142004" y="0"/>
                </a:lnTo>
                <a:lnTo>
                  <a:pt x="1142004" y="1142005"/>
                </a:lnTo>
                <a:lnTo>
                  <a:pt x="0" y="1142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972013" y="1753944"/>
            <a:ext cx="9555909" cy="1038225"/>
          </a:xfrm>
          <a:prstGeom prst="rect">
            <a:avLst/>
          </a:prstGeom>
        </p:spPr>
        <p:txBody>
          <a:bodyPr anchor="t" rtlCol="false" tIns="0" lIns="0" bIns="0" rIns="0">
            <a:spAutoFit/>
          </a:bodyPr>
          <a:lstStyle/>
          <a:p>
            <a:pPr algn="ctr">
              <a:lnSpc>
                <a:spcPts val="8400"/>
              </a:lnSpc>
            </a:pPr>
            <a:r>
              <a:rPr lang="en-US" sz="6000">
                <a:solidFill>
                  <a:srgbClr val="FFFFFF"/>
                </a:solidFill>
                <a:latin typeface="Quicksand Medium"/>
              </a:rPr>
              <a:t>Aplikasi Schedule Planner</a:t>
            </a:r>
          </a:p>
        </p:txBody>
      </p:sp>
      <p:sp>
        <p:nvSpPr>
          <p:cNvPr name="TextBox 9" id="9"/>
          <p:cNvSpPr txBox="true"/>
          <p:nvPr/>
        </p:nvSpPr>
        <p:spPr>
          <a:xfrm rot="0">
            <a:off x="1000855" y="7018679"/>
            <a:ext cx="16258445" cy="422273"/>
          </a:xfrm>
          <a:prstGeom prst="rect">
            <a:avLst/>
          </a:prstGeom>
        </p:spPr>
        <p:txBody>
          <a:bodyPr anchor="t" rtlCol="false" tIns="0" lIns="0" bIns="0" rIns="0">
            <a:spAutoFit/>
          </a:bodyPr>
          <a:lstStyle/>
          <a:p>
            <a:pPr algn="ctr">
              <a:lnSpc>
                <a:spcPts val="3500"/>
              </a:lnSpc>
            </a:pPr>
            <a:r>
              <a:rPr lang="en-US" sz="2500">
                <a:solidFill>
                  <a:srgbClr val="FFFFFF"/>
                </a:solidFill>
                <a:latin typeface="Quicksand Medium"/>
              </a:rPr>
              <a:t>Link Github : https://github.com/ilham99fariz/TA-PBO2023-Laporan-Akhir-Aplikasi-Schedule-planner.git </a:t>
            </a:r>
          </a:p>
        </p:txBody>
      </p:sp>
      <p:sp>
        <p:nvSpPr>
          <p:cNvPr name="TextBox 10" id="10"/>
          <p:cNvSpPr txBox="true"/>
          <p:nvPr/>
        </p:nvSpPr>
        <p:spPr>
          <a:xfrm rot="0">
            <a:off x="3684734" y="4033180"/>
            <a:ext cx="9656819" cy="1970404"/>
          </a:xfrm>
          <a:prstGeom prst="rect">
            <a:avLst/>
          </a:prstGeom>
        </p:spPr>
        <p:txBody>
          <a:bodyPr anchor="t" rtlCol="false" tIns="0" lIns="0" bIns="0" rIns="0">
            <a:spAutoFit/>
          </a:bodyPr>
          <a:lstStyle/>
          <a:p>
            <a:pPr>
              <a:lnSpc>
                <a:spcPts val="5320"/>
              </a:lnSpc>
            </a:pPr>
            <a:r>
              <a:rPr lang="en-US" sz="3800">
                <a:solidFill>
                  <a:srgbClr val="FFFFFF"/>
                </a:solidFill>
                <a:latin typeface="Quicksand Medium"/>
              </a:rPr>
              <a:t>Nama  : Ilham Fariz shidiq </a:t>
            </a:r>
          </a:p>
          <a:p>
            <a:pPr>
              <a:lnSpc>
                <a:spcPts val="5320"/>
              </a:lnSpc>
            </a:pPr>
            <a:r>
              <a:rPr lang="en-US" sz="3800">
                <a:solidFill>
                  <a:srgbClr val="FFFFFF"/>
                </a:solidFill>
                <a:latin typeface="Quicksand Medium"/>
              </a:rPr>
              <a:t>Nim      : 2200018331</a:t>
            </a:r>
          </a:p>
          <a:p>
            <a:pPr>
              <a:lnSpc>
                <a:spcPts val="5320"/>
              </a:lnSpc>
            </a:pPr>
            <a:r>
              <a:rPr lang="en-US" sz="3800">
                <a:solidFill>
                  <a:srgbClr val="FFFFFF"/>
                </a:solidFill>
                <a:latin typeface="Quicksand Medium"/>
              </a:rPr>
              <a:t>Kelas   : 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18733" y="2170412"/>
            <a:ext cx="12650534" cy="6753540"/>
          </a:xfrm>
          <a:custGeom>
            <a:avLst/>
            <a:gdLst/>
            <a:ahLst/>
            <a:cxnLst/>
            <a:rect r="r" b="b" t="t" l="l"/>
            <a:pathLst>
              <a:path h="6753540" w="12650534">
                <a:moveTo>
                  <a:pt x="0" y="0"/>
                </a:moveTo>
                <a:lnTo>
                  <a:pt x="12650534" y="0"/>
                </a:lnTo>
                <a:lnTo>
                  <a:pt x="12650534" y="6753540"/>
                </a:lnTo>
                <a:lnTo>
                  <a:pt x="0" y="6753540"/>
                </a:lnTo>
                <a:lnTo>
                  <a:pt x="0" y="0"/>
                </a:lnTo>
                <a:close/>
              </a:path>
            </a:pathLst>
          </a:custGeom>
          <a:blipFill>
            <a:blip r:embed="rId3"/>
            <a:stretch>
              <a:fillRect l="0" t="0" r="0" b="0"/>
            </a:stretch>
          </a:blipFill>
        </p:spPr>
      </p:sp>
      <p:sp>
        <p:nvSpPr>
          <p:cNvPr name="TextBox 7" id="7"/>
          <p:cNvSpPr txBox="true"/>
          <p:nvPr/>
        </p:nvSpPr>
        <p:spPr>
          <a:xfrm rot="0">
            <a:off x="2193285" y="1566653"/>
            <a:ext cx="13901430" cy="603759"/>
          </a:xfrm>
          <a:prstGeom prst="rect">
            <a:avLst/>
          </a:prstGeom>
        </p:spPr>
        <p:txBody>
          <a:bodyPr anchor="t" rtlCol="false" tIns="0" lIns="0" bIns="0" rIns="0">
            <a:spAutoFit/>
          </a:bodyPr>
          <a:lstStyle/>
          <a:p>
            <a:pPr algn="ctr">
              <a:lnSpc>
                <a:spcPts val="4536"/>
              </a:lnSpc>
            </a:pPr>
            <a:r>
              <a:rPr lang="en-US" sz="4200">
                <a:solidFill>
                  <a:srgbClr val="FFFFFF"/>
                </a:solidFill>
                <a:latin typeface="Eastman Alt Pack Bold"/>
              </a:rPr>
              <a:t>Tampilan unggahan halaman projek Github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3104843" y="4265935"/>
            <a:ext cx="12078314" cy="1907531"/>
          </a:xfrm>
          <a:prstGeom prst="rect">
            <a:avLst/>
          </a:prstGeom>
        </p:spPr>
        <p:txBody>
          <a:bodyPr anchor="t" rtlCol="false" tIns="0" lIns="0" bIns="0" rIns="0">
            <a:spAutoFit/>
          </a:bodyPr>
          <a:lstStyle/>
          <a:p>
            <a:pPr algn="ctr">
              <a:lnSpc>
                <a:spcPts val="14579"/>
              </a:lnSpc>
            </a:pPr>
            <a:r>
              <a:rPr lang="en-US" sz="13499">
                <a:solidFill>
                  <a:srgbClr val="FFFFFF"/>
                </a:solidFill>
                <a:latin typeface="Eastman Alt Pack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1499088"/>
            <a:ext cx="11911409" cy="843916"/>
          </a:xfrm>
          <a:prstGeom prst="rect">
            <a:avLst/>
          </a:prstGeom>
        </p:spPr>
        <p:txBody>
          <a:bodyPr anchor="t" rtlCol="false" tIns="0" lIns="0" bIns="0" rIns="0">
            <a:spAutoFit/>
          </a:bodyPr>
          <a:lstStyle/>
          <a:p>
            <a:pPr algn="ctr">
              <a:lnSpc>
                <a:spcPts val="6480"/>
              </a:lnSpc>
            </a:pPr>
            <a:r>
              <a:rPr lang="en-US" sz="6000">
                <a:solidFill>
                  <a:srgbClr val="FFFFFF"/>
                </a:solidFill>
                <a:latin typeface="Eastman Alt Pack Bold"/>
              </a:rPr>
              <a:t>Deskripsi</a:t>
            </a:r>
          </a:p>
        </p:txBody>
      </p:sp>
      <p:sp>
        <p:nvSpPr>
          <p:cNvPr name="TextBox 7" id="7"/>
          <p:cNvSpPr txBox="true"/>
          <p:nvPr/>
        </p:nvSpPr>
        <p:spPr>
          <a:xfrm rot="0">
            <a:off x="2051478" y="2433678"/>
            <a:ext cx="14185044" cy="5314869"/>
          </a:xfrm>
          <a:prstGeom prst="rect">
            <a:avLst/>
          </a:prstGeom>
        </p:spPr>
        <p:txBody>
          <a:bodyPr anchor="t" rtlCol="false" tIns="0" lIns="0" bIns="0" rIns="0">
            <a:spAutoFit/>
          </a:bodyPr>
          <a:lstStyle/>
          <a:p>
            <a:pPr algn="just">
              <a:lnSpc>
                <a:spcPts val="4231"/>
              </a:lnSpc>
            </a:pPr>
            <a:r>
              <a:rPr lang="en-US" sz="2612">
                <a:solidFill>
                  <a:srgbClr val="FFFFFF"/>
                </a:solidFill>
                <a:latin typeface="Quicksand Medium"/>
              </a:rPr>
              <a:t>Aplikasi schedule planner(aplikasi perencana jadwal) adalah alat manajemen waktu yang membantu mengatur perencanaan jadwal kehidupan kampus, kegiatan atau yang lainnya dengan baik. Aplikasi Schedule Planning menggunakan platform android dan juga ios ini, dapat mempermudah user dalam merencanakan sebuah tasklist dari sebuah project agar lebih efektif dan efisien. Selain itu user dapat membuat sebuah agenda rutin dan memo sehingga aktifitas user lebih tertata rapi. Pada aplikasi ini terdapat 2 pilihan schedule, yaitu schedule planner dan juga schedule reminder. user dapat membuat jadwal atau perencanaan yang akan di jadikan pengingat(notifikasi pada handphone pengguna. Pada saat jadwal sudah jadi maka aplikasi pada handphone akan memberikan notifikasi pada bar notifikasi dan juga layar kunci.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388576" y="2023394"/>
            <a:ext cx="13510849" cy="843916"/>
          </a:xfrm>
          <a:prstGeom prst="rect">
            <a:avLst/>
          </a:prstGeom>
        </p:spPr>
        <p:txBody>
          <a:bodyPr anchor="t" rtlCol="false" tIns="0" lIns="0" bIns="0" rIns="0">
            <a:spAutoFit/>
          </a:bodyPr>
          <a:lstStyle/>
          <a:p>
            <a:pPr algn="ctr">
              <a:lnSpc>
                <a:spcPts val="6480"/>
              </a:lnSpc>
            </a:pPr>
            <a:r>
              <a:rPr lang="en-US" sz="6000">
                <a:solidFill>
                  <a:srgbClr val="FFFFFF"/>
                </a:solidFill>
                <a:latin typeface="Eastman Alt Pack Bold"/>
              </a:rPr>
              <a:t>Fitur aplikasi</a:t>
            </a:r>
          </a:p>
        </p:txBody>
      </p:sp>
      <p:sp>
        <p:nvSpPr>
          <p:cNvPr name="TextBox 7" id="7"/>
          <p:cNvSpPr txBox="true"/>
          <p:nvPr/>
        </p:nvSpPr>
        <p:spPr>
          <a:xfrm rot="0">
            <a:off x="1619454" y="4050030"/>
            <a:ext cx="4617699" cy="3213915"/>
          </a:xfrm>
          <a:prstGeom prst="rect">
            <a:avLst/>
          </a:prstGeom>
        </p:spPr>
        <p:txBody>
          <a:bodyPr anchor="t" rtlCol="false" tIns="0" lIns="0" bIns="0" rIns="0">
            <a:spAutoFit/>
          </a:bodyPr>
          <a:lstStyle/>
          <a:p>
            <a:pPr algn="just">
              <a:lnSpc>
                <a:spcPts val="3242"/>
              </a:lnSpc>
            </a:pPr>
            <a:r>
              <a:rPr lang="en-US" sz="2001">
                <a:solidFill>
                  <a:srgbClr val="FFFFFF"/>
                </a:solidFill>
                <a:latin typeface="Quicksand Medium"/>
              </a:rPr>
              <a:t>Perencana jadwal adalah alat manajemen waktu yang membantu mengatur kehidupan kampus Anda dengan baik. Anda dapat mengetik pekerjaan rumah harian Anda, tugas, ujian ke dalam aplikasi ini untuk mengingatkan diri Anda semua urusan itu.</a:t>
            </a:r>
          </a:p>
        </p:txBody>
      </p:sp>
      <p:sp>
        <p:nvSpPr>
          <p:cNvPr name="TextBox 8" id="8"/>
          <p:cNvSpPr txBox="true"/>
          <p:nvPr/>
        </p:nvSpPr>
        <p:spPr>
          <a:xfrm rot="0">
            <a:off x="6922542" y="4030980"/>
            <a:ext cx="5119633" cy="2436495"/>
          </a:xfrm>
          <a:prstGeom prst="rect">
            <a:avLst/>
          </a:prstGeom>
        </p:spPr>
        <p:txBody>
          <a:bodyPr anchor="t" rtlCol="false" tIns="0" lIns="0" bIns="0" rIns="0">
            <a:spAutoFit/>
          </a:bodyPr>
          <a:lstStyle/>
          <a:p>
            <a:pPr algn="just">
              <a:lnSpc>
                <a:spcPts val="3240"/>
              </a:lnSpc>
            </a:pPr>
            <a:r>
              <a:rPr lang="en-US" sz="2000">
                <a:solidFill>
                  <a:srgbClr val="FFFFFF"/>
                </a:solidFill>
                <a:latin typeface="Quicksand Medium"/>
              </a:rPr>
              <a:t>Pengertian reminder/pengingat bisa dikatakan sebagai aplikasi yang berfungsi untuk memberi tahu pada hari/waktu itu ada sebuah kegiatan atau hal yang harus dilakukan. Reminder biasanya berkaitan erat dengan alarm dan janji.</a:t>
            </a:r>
          </a:p>
        </p:txBody>
      </p:sp>
      <p:sp>
        <p:nvSpPr>
          <p:cNvPr name="TextBox 9" id="9"/>
          <p:cNvSpPr txBox="true"/>
          <p:nvPr/>
        </p:nvSpPr>
        <p:spPr>
          <a:xfrm rot="0">
            <a:off x="12439143" y="4030980"/>
            <a:ext cx="4357589" cy="4074795"/>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Medium"/>
              </a:rPr>
              <a:t>Notifikasi adalah pesan yang ditampilkan oleh Android di luar UI aplikasi Anda untuk memberikan pengingat, komunikasi dari orang lain, atau informasi tepat waktu lainnya dari aplikasi. Pengguna dapat mengetuk notifikasi untuk membuka aplikasi Anda atau melakukan tindakan langsung dari notifikasi.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30090" y="1628569"/>
            <a:ext cx="15227820" cy="6419440"/>
          </a:xfrm>
          <a:custGeom>
            <a:avLst/>
            <a:gdLst/>
            <a:ahLst/>
            <a:cxnLst/>
            <a:rect r="r" b="b" t="t" l="l"/>
            <a:pathLst>
              <a:path h="6419440" w="15227820">
                <a:moveTo>
                  <a:pt x="0" y="0"/>
                </a:moveTo>
                <a:lnTo>
                  <a:pt x="15227820" y="0"/>
                </a:lnTo>
                <a:lnTo>
                  <a:pt x="15227820" y="6419441"/>
                </a:lnTo>
                <a:lnTo>
                  <a:pt x="0" y="6419441"/>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1883648"/>
            <a:ext cx="11911409" cy="843916"/>
          </a:xfrm>
          <a:prstGeom prst="rect">
            <a:avLst/>
          </a:prstGeom>
        </p:spPr>
        <p:txBody>
          <a:bodyPr anchor="t" rtlCol="false" tIns="0" lIns="0" bIns="0" rIns="0">
            <a:spAutoFit/>
          </a:bodyPr>
          <a:lstStyle/>
          <a:p>
            <a:pPr algn="ctr">
              <a:lnSpc>
                <a:spcPts val="6480"/>
              </a:lnSpc>
            </a:pPr>
            <a:r>
              <a:rPr lang="en-US" sz="6000">
                <a:solidFill>
                  <a:srgbClr val="FFFFFF"/>
                </a:solidFill>
                <a:latin typeface="Eastman Alt Pack Bold"/>
              </a:rPr>
              <a:t>Alur Kerja</a:t>
            </a:r>
          </a:p>
        </p:txBody>
      </p:sp>
      <p:sp>
        <p:nvSpPr>
          <p:cNvPr name="TextBox 7" id="7"/>
          <p:cNvSpPr txBox="true"/>
          <p:nvPr/>
        </p:nvSpPr>
        <p:spPr>
          <a:xfrm rot="0">
            <a:off x="1614602" y="3287650"/>
            <a:ext cx="15058796" cy="4484370"/>
          </a:xfrm>
          <a:prstGeom prst="rect">
            <a:avLst/>
          </a:prstGeom>
        </p:spPr>
        <p:txBody>
          <a:bodyPr anchor="t" rtlCol="false" tIns="0" lIns="0" bIns="0" rIns="0">
            <a:spAutoFit/>
          </a:bodyPr>
          <a:lstStyle/>
          <a:p>
            <a:pPr algn="just">
              <a:lnSpc>
                <a:spcPts val="3239"/>
              </a:lnSpc>
            </a:pPr>
            <a:r>
              <a:rPr lang="en-US" sz="1999">
                <a:solidFill>
                  <a:srgbClr val="FFFFFF"/>
                </a:solidFill>
                <a:latin typeface="Quicksand Medium"/>
              </a:rPr>
              <a:t>Pada alur kerja ini menampilkan bagaimana jalannya aplikasi. Actor sebagai user yang akan menjalankan aplikasi ini. Masuk ke aplikasi dan login dengan menginputkan username dan password. Setelah berhasil login, user pindah ke tampilan/pilihan berupa schedule planner, schedule reminder dan lainnya. Pada bagian schedule planner, user memilih lagi rencana yang akan dibuat. Terdapat 3 pilihan yaitu rencan keuangan, kesehatan dan investasi. Setelah selesai membuat daftar rencana maka selanjutnya menentukan jadwal dan waktu yaitu tanggal dan jam. Pada pilihan lainnya terdapat pilihan schedule reminder. Bagian ini digunakan sebagai pengingat. Pada bagian ini terdapat tiga pilihan lainnya, yaitu olahraga, kesehatan dan istirahat. Setelah menentukan pengingat, maka selanjutnya menentukan tanggal dan waktu seperti sebelumnya. Pada bagian lainnya, terdapat bagian setting untuk aplikasi, pembaruan aplikasim dan bantuan user ketika terjadi masalah. Setelah selesai membuat schedule, maka akan ada notifikasi sesuai jadwal dan waktu yang akan di tampilkan pada bar device dan juga layar kunci. Setelah itu selesai.</a:t>
            </a:r>
          </a:p>
          <a:p>
            <a:pPr algn="just">
              <a:lnSpc>
                <a:spcPts val="32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430490" y="2290467"/>
            <a:ext cx="9651516" cy="6631944"/>
          </a:xfrm>
          <a:custGeom>
            <a:avLst/>
            <a:gdLst/>
            <a:ahLst/>
            <a:cxnLst/>
            <a:rect r="r" b="b" t="t" l="l"/>
            <a:pathLst>
              <a:path h="6631944" w="9651516">
                <a:moveTo>
                  <a:pt x="0" y="0"/>
                </a:moveTo>
                <a:lnTo>
                  <a:pt x="9651516" y="0"/>
                </a:lnTo>
                <a:lnTo>
                  <a:pt x="9651516" y="6631944"/>
                </a:lnTo>
                <a:lnTo>
                  <a:pt x="0" y="6631944"/>
                </a:lnTo>
                <a:lnTo>
                  <a:pt x="0" y="0"/>
                </a:lnTo>
                <a:close/>
              </a:path>
            </a:pathLst>
          </a:custGeom>
          <a:blipFill>
            <a:blip r:embed="rId3"/>
            <a:stretch>
              <a:fillRect l="0" t="0" r="0" b="0"/>
            </a:stretch>
          </a:blipFill>
        </p:spPr>
      </p:sp>
      <p:sp>
        <p:nvSpPr>
          <p:cNvPr name="TextBox 7" id="7"/>
          <p:cNvSpPr txBox="true"/>
          <p:nvPr/>
        </p:nvSpPr>
        <p:spPr>
          <a:xfrm rot="0">
            <a:off x="2388576" y="1446552"/>
            <a:ext cx="13510849" cy="843915"/>
          </a:xfrm>
          <a:prstGeom prst="rect">
            <a:avLst/>
          </a:prstGeom>
        </p:spPr>
        <p:txBody>
          <a:bodyPr anchor="t" rtlCol="false" tIns="0" lIns="0" bIns="0" rIns="0">
            <a:spAutoFit/>
          </a:bodyPr>
          <a:lstStyle/>
          <a:p>
            <a:pPr algn="ctr">
              <a:lnSpc>
                <a:spcPts val="6480"/>
              </a:lnSpc>
            </a:pPr>
            <a:r>
              <a:rPr lang="en-US" sz="6000">
                <a:solidFill>
                  <a:srgbClr val="FFFFFF"/>
                </a:solidFill>
                <a:latin typeface="Eastman Alt Pack Bold"/>
              </a:rPr>
              <a:t>Diagram Class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225000" y="1619264"/>
            <a:ext cx="3964765" cy="7048472"/>
          </a:xfrm>
          <a:custGeom>
            <a:avLst/>
            <a:gdLst/>
            <a:ahLst/>
            <a:cxnLst/>
            <a:rect r="r" b="b" t="t" l="l"/>
            <a:pathLst>
              <a:path h="7048472" w="3964765">
                <a:moveTo>
                  <a:pt x="0" y="0"/>
                </a:moveTo>
                <a:lnTo>
                  <a:pt x="3964766" y="0"/>
                </a:lnTo>
                <a:lnTo>
                  <a:pt x="3964766" y="7048472"/>
                </a:lnTo>
                <a:lnTo>
                  <a:pt x="0" y="7048472"/>
                </a:lnTo>
                <a:lnTo>
                  <a:pt x="0" y="0"/>
                </a:lnTo>
                <a:close/>
              </a:path>
            </a:pathLst>
          </a:custGeom>
          <a:blipFill>
            <a:blip r:embed="rId3"/>
            <a:stretch>
              <a:fillRect l="0" t="0" r="0" b="0"/>
            </a:stretch>
          </a:blipFill>
        </p:spPr>
      </p:sp>
      <p:sp>
        <p:nvSpPr>
          <p:cNvPr name="TextBox 7" id="7"/>
          <p:cNvSpPr txBox="true"/>
          <p:nvPr/>
        </p:nvSpPr>
        <p:spPr>
          <a:xfrm rot="0">
            <a:off x="1400366" y="1711084"/>
            <a:ext cx="9975999" cy="753872"/>
          </a:xfrm>
          <a:prstGeom prst="rect">
            <a:avLst/>
          </a:prstGeom>
        </p:spPr>
        <p:txBody>
          <a:bodyPr anchor="t" rtlCol="false" tIns="0" lIns="0" bIns="0" rIns="0">
            <a:spAutoFit/>
          </a:bodyPr>
          <a:lstStyle/>
          <a:p>
            <a:pPr>
              <a:lnSpc>
                <a:spcPts val="5724"/>
              </a:lnSpc>
            </a:pPr>
            <a:r>
              <a:rPr lang="en-US" sz="5300">
                <a:solidFill>
                  <a:srgbClr val="FFFFFF"/>
                </a:solidFill>
                <a:latin typeface="Eastman Alt Pack Bold"/>
              </a:rPr>
              <a:t>Rancangan Antarmuka(UI)</a:t>
            </a:r>
          </a:p>
        </p:txBody>
      </p:sp>
      <p:sp>
        <p:nvSpPr>
          <p:cNvPr name="TextBox 8" id="8"/>
          <p:cNvSpPr txBox="true"/>
          <p:nvPr/>
        </p:nvSpPr>
        <p:spPr>
          <a:xfrm rot="0">
            <a:off x="1858099" y="3555380"/>
            <a:ext cx="9060533" cy="2413389"/>
          </a:xfrm>
          <a:prstGeom prst="rect">
            <a:avLst/>
          </a:prstGeom>
        </p:spPr>
        <p:txBody>
          <a:bodyPr anchor="t" rtlCol="false" tIns="0" lIns="0" bIns="0" rIns="0">
            <a:spAutoFit/>
          </a:bodyPr>
          <a:lstStyle/>
          <a:p>
            <a:pPr algn="just">
              <a:lnSpc>
                <a:spcPts val="3853"/>
              </a:lnSpc>
            </a:pPr>
            <a:r>
              <a:rPr lang="en-US" sz="2378">
                <a:solidFill>
                  <a:srgbClr val="FFFFFF"/>
                </a:solidFill>
                <a:latin typeface="Quicksand Medium"/>
              </a:rPr>
              <a:t>gambar berikut merupakan contoh rancangan antarmuka yang digunakan untuk aplikasi schedule planner. Dan tampilan tersebut merupakan notifikasi tentang schedule reminder dan schedule planner yang ditampilkan pada layar kunci.</a:t>
            </a:r>
          </a:p>
          <a:p>
            <a:pPr>
              <a:lnSpc>
                <a:spcPts val="385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48959" y="1203770"/>
            <a:ext cx="7556820" cy="4250711"/>
          </a:xfrm>
          <a:custGeom>
            <a:avLst/>
            <a:gdLst/>
            <a:ahLst/>
            <a:cxnLst/>
            <a:rect r="r" b="b" t="t" l="l"/>
            <a:pathLst>
              <a:path h="4250711" w="7556820">
                <a:moveTo>
                  <a:pt x="0" y="0"/>
                </a:moveTo>
                <a:lnTo>
                  <a:pt x="7556820" y="0"/>
                </a:lnTo>
                <a:lnTo>
                  <a:pt x="7556820" y="4250711"/>
                </a:lnTo>
                <a:lnTo>
                  <a:pt x="0" y="4250711"/>
                </a:lnTo>
                <a:lnTo>
                  <a:pt x="0" y="0"/>
                </a:lnTo>
                <a:close/>
              </a:path>
            </a:pathLst>
          </a:custGeom>
          <a:blipFill>
            <a:blip r:embed="rId3"/>
            <a:stretch>
              <a:fillRect l="0" t="0" r="0" b="0"/>
            </a:stretch>
          </a:blipFill>
        </p:spPr>
      </p:sp>
      <p:sp>
        <p:nvSpPr>
          <p:cNvPr name="Freeform 4" id="4"/>
          <p:cNvSpPr/>
          <p:nvPr/>
        </p:nvSpPr>
        <p:spPr>
          <a:xfrm flipH="false" flipV="false" rot="0">
            <a:off x="9431652" y="1203770"/>
            <a:ext cx="7556820" cy="4250711"/>
          </a:xfrm>
          <a:custGeom>
            <a:avLst/>
            <a:gdLst/>
            <a:ahLst/>
            <a:cxnLst/>
            <a:rect r="r" b="b" t="t" l="l"/>
            <a:pathLst>
              <a:path h="4250711" w="7556820">
                <a:moveTo>
                  <a:pt x="0" y="0"/>
                </a:moveTo>
                <a:lnTo>
                  <a:pt x="7556820" y="0"/>
                </a:lnTo>
                <a:lnTo>
                  <a:pt x="7556820" y="4250711"/>
                </a:lnTo>
                <a:lnTo>
                  <a:pt x="0" y="4250711"/>
                </a:lnTo>
                <a:lnTo>
                  <a:pt x="0" y="0"/>
                </a:lnTo>
                <a:close/>
              </a:path>
            </a:pathLst>
          </a:custGeom>
          <a:blipFill>
            <a:blip r:embed="rId4"/>
            <a:stretch>
              <a:fillRect l="0" t="0" r="0" b="0"/>
            </a:stretch>
          </a:blipFill>
        </p:spPr>
      </p:sp>
      <p:sp>
        <p:nvSpPr>
          <p:cNvPr name="Freeform 5" id="5"/>
          <p:cNvSpPr/>
          <p:nvPr/>
        </p:nvSpPr>
        <p:spPr>
          <a:xfrm flipH="false" flipV="false" rot="0">
            <a:off x="748959" y="5740231"/>
            <a:ext cx="7556820" cy="4250711"/>
          </a:xfrm>
          <a:custGeom>
            <a:avLst/>
            <a:gdLst/>
            <a:ahLst/>
            <a:cxnLst/>
            <a:rect r="r" b="b" t="t" l="l"/>
            <a:pathLst>
              <a:path h="4250711" w="7556820">
                <a:moveTo>
                  <a:pt x="0" y="0"/>
                </a:moveTo>
                <a:lnTo>
                  <a:pt x="7556820" y="0"/>
                </a:lnTo>
                <a:lnTo>
                  <a:pt x="7556820" y="4250711"/>
                </a:lnTo>
                <a:lnTo>
                  <a:pt x="0" y="4250711"/>
                </a:lnTo>
                <a:lnTo>
                  <a:pt x="0" y="0"/>
                </a:lnTo>
                <a:close/>
              </a:path>
            </a:pathLst>
          </a:custGeom>
          <a:blipFill>
            <a:blip r:embed="rId5"/>
            <a:stretch>
              <a:fillRect l="0" t="0" r="0" b="0"/>
            </a:stretch>
          </a:blipFill>
        </p:spPr>
      </p:sp>
      <p:sp>
        <p:nvSpPr>
          <p:cNvPr name="Freeform 6" id="6"/>
          <p:cNvSpPr/>
          <p:nvPr/>
        </p:nvSpPr>
        <p:spPr>
          <a:xfrm flipH="false" flipV="false" rot="0">
            <a:off x="9431652" y="5740231"/>
            <a:ext cx="7556820" cy="4250711"/>
          </a:xfrm>
          <a:custGeom>
            <a:avLst/>
            <a:gdLst/>
            <a:ahLst/>
            <a:cxnLst/>
            <a:rect r="r" b="b" t="t" l="l"/>
            <a:pathLst>
              <a:path h="4250711" w="7556820">
                <a:moveTo>
                  <a:pt x="0" y="0"/>
                </a:moveTo>
                <a:lnTo>
                  <a:pt x="7556820" y="0"/>
                </a:lnTo>
                <a:lnTo>
                  <a:pt x="7556820" y="4250711"/>
                </a:lnTo>
                <a:lnTo>
                  <a:pt x="0" y="4250711"/>
                </a:lnTo>
                <a:lnTo>
                  <a:pt x="0" y="0"/>
                </a:lnTo>
                <a:close/>
              </a:path>
            </a:pathLst>
          </a:custGeom>
          <a:blipFill>
            <a:blip r:embed="rId6"/>
            <a:stretch>
              <a:fillRect l="0" t="0" r="0" b="0"/>
            </a:stretch>
          </a:blipFill>
        </p:spPr>
      </p:sp>
      <p:sp>
        <p:nvSpPr>
          <p:cNvPr name="TextBox 7" id="7"/>
          <p:cNvSpPr txBox="true"/>
          <p:nvPr/>
        </p:nvSpPr>
        <p:spPr>
          <a:xfrm rot="0">
            <a:off x="2803735" y="348805"/>
            <a:ext cx="11911409" cy="854964"/>
          </a:xfrm>
          <a:prstGeom prst="rect">
            <a:avLst/>
          </a:prstGeom>
        </p:spPr>
        <p:txBody>
          <a:bodyPr anchor="t" rtlCol="false" tIns="0" lIns="0" bIns="0" rIns="0">
            <a:spAutoFit/>
          </a:bodyPr>
          <a:lstStyle/>
          <a:p>
            <a:pPr algn="ctr">
              <a:lnSpc>
                <a:spcPts val="6588"/>
              </a:lnSpc>
            </a:pPr>
            <a:r>
              <a:rPr lang="en-US" sz="6100">
                <a:solidFill>
                  <a:srgbClr val="FFFFFF"/>
                </a:solidFill>
                <a:latin typeface="Eastman Alt Pack Bold"/>
              </a:rPr>
              <a:t>Screenshot coding di 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280651" y="2295048"/>
            <a:ext cx="11562947" cy="6504157"/>
          </a:xfrm>
          <a:custGeom>
            <a:avLst/>
            <a:gdLst/>
            <a:ahLst/>
            <a:cxnLst/>
            <a:rect r="r" b="b" t="t" l="l"/>
            <a:pathLst>
              <a:path h="6504157" w="11562947">
                <a:moveTo>
                  <a:pt x="0" y="0"/>
                </a:moveTo>
                <a:lnTo>
                  <a:pt x="11562946" y="0"/>
                </a:lnTo>
                <a:lnTo>
                  <a:pt x="11562946" y="6504158"/>
                </a:lnTo>
                <a:lnTo>
                  <a:pt x="0" y="6504158"/>
                </a:lnTo>
                <a:lnTo>
                  <a:pt x="0" y="0"/>
                </a:lnTo>
                <a:close/>
              </a:path>
            </a:pathLst>
          </a:custGeom>
          <a:blipFill>
            <a:blip r:embed="rId3"/>
            <a:stretch>
              <a:fillRect l="0" t="0" r="0" b="0"/>
            </a:stretch>
          </a:blipFill>
        </p:spPr>
      </p:sp>
      <p:sp>
        <p:nvSpPr>
          <p:cNvPr name="TextBox 7" id="7"/>
          <p:cNvSpPr txBox="true"/>
          <p:nvPr/>
        </p:nvSpPr>
        <p:spPr>
          <a:xfrm rot="0">
            <a:off x="1198275" y="1541176"/>
            <a:ext cx="10178090" cy="753873"/>
          </a:xfrm>
          <a:prstGeom prst="rect">
            <a:avLst/>
          </a:prstGeom>
        </p:spPr>
        <p:txBody>
          <a:bodyPr anchor="t" rtlCol="false" tIns="0" lIns="0" bIns="0" rIns="0">
            <a:spAutoFit/>
          </a:bodyPr>
          <a:lstStyle/>
          <a:p>
            <a:pPr>
              <a:lnSpc>
                <a:spcPts val="5724"/>
              </a:lnSpc>
            </a:pPr>
            <a:r>
              <a:rPr lang="en-US" sz="5300">
                <a:solidFill>
                  <a:srgbClr val="FFFFFF"/>
                </a:solidFill>
                <a:latin typeface="Eastman Alt Pack Bold"/>
              </a:rPr>
              <a:t>Tampilan luaran program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DAF53lcYXd8</dc:identifier>
  <dcterms:modified xsi:type="dcterms:W3CDTF">2011-08-01T06:04:30Z</dcterms:modified>
  <cp:revision>1</cp:revision>
  <dc:title> PBO2023-TA-FilePresentasi-G-2200018331-Ilham fariz shidiq-Aplikasi Schedule Planner</dc:title>
</cp:coreProperties>
</file>